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8" r:id="rId3"/>
    <p:sldId id="257" r:id="rId4"/>
    <p:sldId id="259" r:id="rId5"/>
    <p:sldId id="260" r:id="rId6"/>
    <p:sldId id="261" r:id="rId7"/>
    <p:sldId id="275" r:id="rId8"/>
    <p:sldId id="262" r:id="rId9"/>
    <p:sldId id="263" r:id="rId10"/>
    <p:sldId id="276" r:id="rId11"/>
    <p:sldId id="264" r:id="rId12"/>
    <p:sldId id="265" r:id="rId13"/>
    <p:sldId id="266" r:id="rId14"/>
    <p:sldId id="268" r:id="rId15"/>
    <p:sldId id="267" r:id="rId16"/>
    <p:sldId id="269" r:id="rId17"/>
    <p:sldId id="270" r:id="rId18"/>
    <p:sldId id="273" r:id="rId19"/>
    <p:sldId id="271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2381" y="-77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Household Types in the U.S.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Households w/o Children 63%</c:v>
                </c:pt>
                <c:pt idx="1">
                  <c:v>Married Couples w/Children 24%</c:v>
                </c:pt>
                <c:pt idx="2">
                  <c:v>Single Parents 7% </c:v>
                </c:pt>
                <c:pt idx="3">
                  <c:v>Multigenerational  4%</c:v>
                </c:pt>
                <c:pt idx="4">
                  <c:v>Cohabitating Adults with Children 2%</c:v>
                </c:pt>
                <c:pt idx="5">
                  <c:v>Same-Sex Couples w/Children .2%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0.63000000000000034</c:v>
                </c:pt>
                <c:pt idx="1">
                  <c:v>0.24000000000000007</c:v>
                </c:pt>
                <c:pt idx="2">
                  <c:v>7.0000000000000034E-2</c:v>
                </c:pt>
                <c:pt idx="3">
                  <c:v>4.0000000000000029E-2</c:v>
                </c:pt>
                <c:pt idx="4">
                  <c:v>2.0000000000000014E-2</c:v>
                </c:pt>
                <c:pt idx="5" formatCode="0.00%">
                  <c:v>2.0000000000000013E-3</c:v>
                </c:pt>
              </c:numCache>
            </c:numRef>
          </c:val>
        </c:ser>
        <c:axId val="52135424"/>
        <c:axId val="52136960"/>
      </c:barChart>
      <c:catAx>
        <c:axId val="52135424"/>
        <c:scaling>
          <c:orientation val="minMax"/>
        </c:scaling>
        <c:axPos val="l"/>
        <c:tickLblPos val="nextTo"/>
        <c:crossAx val="52136960"/>
        <c:crosses val="autoZero"/>
        <c:auto val="1"/>
        <c:lblAlgn val="l"/>
        <c:lblOffset val="100"/>
      </c:catAx>
      <c:valAx>
        <c:axId val="52136960"/>
        <c:scaling>
          <c:orientation val="minMax"/>
        </c:scaling>
        <c:axPos val="b"/>
        <c:majorGridlines/>
        <c:numFmt formatCode="0%" sourceLinked="1"/>
        <c:tickLblPos val="nextTo"/>
        <c:crossAx val="5213542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25AE9-746E-45A4-AB16-ACD27EB46FC8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D1FE8-1E70-476B-A28B-0BCCF4725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24440FFF-230F-455B-841B-25DC6E95B4B2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8ABAAB03-DCD0-4BF5-B98B-97A50B82A3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40FFF-230F-455B-841B-25DC6E95B4B2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AB03-DCD0-4BF5-B98B-97A50B82A3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40FFF-230F-455B-841B-25DC6E95B4B2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AB03-DCD0-4BF5-B98B-97A50B82A3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40FFF-230F-455B-841B-25DC6E95B4B2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AB03-DCD0-4BF5-B98B-97A50B82A3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40FFF-230F-455B-841B-25DC6E95B4B2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AB03-DCD0-4BF5-B98B-97A50B82A3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40FFF-230F-455B-841B-25DC6E95B4B2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AB03-DCD0-4BF5-B98B-97A50B82A3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40FFF-230F-455B-841B-25DC6E95B4B2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AB03-DCD0-4BF5-B98B-97A50B82A3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40FFF-230F-455B-841B-25DC6E95B4B2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AB03-DCD0-4BF5-B98B-97A50B82A3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40FFF-230F-455B-841B-25DC6E95B4B2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AB03-DCD0-4BF5-B98B-97A50B82A3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40FFF-230F-455B-841B-25DC6E95B4B2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AB03-DCD0-4BF5-B98B-97A50B82A3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en-US" sz="2000" dirty="0" smtClean="0"/>
              <a:t>Click icon to add picture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40FFF-230F-455B-841B-25DC6E95B4B2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AB03-DCD0-4BF5-B98B-97A50B82A3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24440FFF-230F-455B-841B-25DC6E95B4B2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en-US" dirty="0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8ABAAB03-DCD0-4BF5-B98B-97A50B82A3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Family Structure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And the influence on </a:t>
            </a:r>
          </a:p>
          <a:p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Students’ education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Val Poalillo\AppData\Local\Microsoft\Windows\Temporary Internet Files\Content.IE5\LTCFNWX9\MC90029754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419600"/>
            <a:ext cx="1570025" cy="1818742"/>
          </a:xfrm>
          <a:prstGeom prst="rect">
            <a:avLst/>
          </a:prstGeom>
          <a:noFill/>
        </p:spPr>
      </p:pic>
      <p:pic>
        <p:nvPicPr>
          <p:cNvPr id="1028" name="Picture 4" descr="C:\Users\Val Poalillo\AppData\Local\Microsoft\Windows\Temporary Internet Files\Content.IE5\KKZI46X9\MC9004360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55733"/>
            <a:ext cx="2514600" cy="2029023"/>
          </a:xfrm>
          <a:prstGeom prst="rect">
            <a:avLst/>
          </a:prstGeom>
          <a:noFill/>
        </p:spPr>
      </p:pic>
    </p:spTree>
  </p:cSld>
  <p:clrMapOvr>
    <a:masterClrMapping/>
  </p:clrMapOvr>
  <p:transition advTm="525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Family Structure Influence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200" b="1" i="1" dirty="0" smtClean="0"/>
              <a:t>Divorce </a:t>
            </a:r>
            <a:r>
              <a:rPr lang="en-US" sz="3200" dirty="0" smtClean="0"/>
              <a:t>brings transitions. Children do not fare well if they experience too many transitions. </a:t>
            </a:r>
            <a:endParaRPr lang="en-US" sz="3200" b="1" i="1" dirty="0" smtClean="0"/>
          </a:p>
          <a:p>
            <a:endParaRPr lang="en-US" dirty="0"/>
          </a:p>
        </p:txBody>
      </p:sp>
      <p:pic>
        <p:nvPicPr>
          <p:cNvPr id="1027" name="Picture 3" descr="C:\Users\Val Poalillo\AppData\Local\Microsoft\Windows\Temporary Internet Files\Content.IE5\1ERFFBQ7\MP90040138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810000"/>
            <a:ext cx="3901440" cy="2599944"/>
          </a:xfrm>
          <a:prstGeom prst="rect">
            <a:avLst/>
          </a:prstGeom>
          <a:noFill/>
        </p:spPr>
      </p:pic>
      <p:pic>
        <p:nvPicPr>
          <p:cNvPr id="1026" name="Picture 2" descr="C:\Users\Val Poalillo\AppData\Local\Microsoft\Windows\Temporary Internet Files\Content.IE5\8YI9Y26R\MP90039971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352800"/>
            <a:ext cx="3901440" cy="2599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Family Structure Influence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5029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Children are more likely to adjust to the divorce if their parents are </a:t>
            </a:r>
            <a:r>
              <a:rPr lang="en-US" sz="3200" i="1" dirty="0" smtClean="0"/>
              <a:t>authoritative, minimize conflict, and provide financial security</a:t>
            </a:r>
            <a:r>
              <a:rPr lang="en-US" sz="3200" dirty="0" smtClean="0"/>
              <a:t>. </a:t>
            </a:r>
          </a:p>
          <a:p>
            <a:pPr>
              <a:lnSpc>
                <a:spcPct val="150000"/>
              </a:lnSpc>
              <a:buNone/>
            </a:pPr>
            <a:endParaRPr lang="en-US" sz="3200" dirty="0"/>
          </a:p>
        </p:txBody>
      </p:sp>
      <p:pic>
        <p:nvPicPr>
          <p:cNvPr id="7170" name="Picture 2" descr="C:\Users\Val Poalillo\AppData\Local\Microsoft\Windows\Temporary Internet Files\Content.IE5\KKZI46X9\MC9002959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038600"/>
            <a:ext cx="2667000" cy="2525550"/>
          </a:xfrm>
          <a:prstGeom prst="rect">
            <a:avLst/>
          </a:prstGeom>
          <a:noFill/>
        </p:spPr>
      </p:pic>
    </p:spTree>
  </p:cSld>
  <p:clrMapOvr>
    <a:masterClrMapping/>
  </p:clrMapOvr>
  <p:transition advTm="784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Family Structure Influence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67200" cy="48768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3200" b="1" i="1" dirty="0" smtClean="0"/>
              <a:t>Problems</a:t>
            </a:r>
            <a:r>
              <a:rPr lang="en-US" sz="3200" dirty="0" smtClean="0"/>
              <a:t> may occur at any age; </a:t>
            </a:r>
            <a:r>
              <a:rPr lang="en-US" sz="3200" i="1" dirty="0" smtClean="0"/>
              <a:t>preschoolers </a:t>
            </a:r>
            <a:r>
              <a:rPr lang="en-US" sz="3200" dirty="0" smtClean="0"/>
              <a:t>may have more misbehavior and </a:t>
            </a:r>
            <a:r>
              <a:rPr lang="en-US" sz="3200" i="1" dirty="0" smtClean="0"/>
              <a:t>teens </a:t>
            </a:r>
            <a:r>
              <a:rPr lang="en-US" sz="3200" dirty="0" smtClean="0"/>
              <a:t>might show lower achievement and depression.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6147" name="Picture 3" descr="C:\Users\Val Poalillo\AppData\Local\Microsoft\Windows\Temporary Internet Files\Content.IE5\SYSCQOBY\MC90006029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09800"/>
            <a:ext cx="3912471" cy="4032346"/>
          </a:xfrm>
          <a:prstGeom prst="rect">
            <a:avLst/>
          </a:prstGeom>
          <a:noFill/>
        </p:spPr>
      </p:pic>
    </p:spTree>
  </p:cSld>
  <p:clrMapOvr>
    <a:masterClrMapping/>
  </p:clrMapOvr>
  <p:transition advTm="712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Family Structure Influence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b="1" i="1" dirty="0" smtClean="0"/>
              <a:t>Multigenerational</a:t>
            </a:r>
            <a:r>
              <a:rPr lang="en-US" sz="3200" dirty="0" smtClean="0"/>
              <a:t> or </a:t>
            </a:r>
            <a:r>
              <a:rPr lang="en-US" sz="3200" b="1" dirty="0" smtClean="0"/>
              <a:t>Extended Families </a:t>
            </a:r>
            <a:r>
              <a:rPr lang="en-US" sz="3200" dirty="0" smtClean="0"/>
              <a:t>are more likely to have grandparents and aunts actively involved in childrearing. </a:t>
            </a:r>
            <a:endParaRPr lang="en-US" sz="3200" dirty="0"/>
          </a:p>
        </p:txBody>
      </p:sp>
      <p:pic>
        <p:nvPicPr>
          <p:cNvPr id="8" name="Picture 2" descr="C:\Users\Val Poalillo\AppData\Local\Microsoft\Windows\Temporary Internet Files\Content.IE5\KKZI46X9\MC900154956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828800"/>
            <a:ext cx="3240952" cy="4038600"/>
          </a:xfrm>
          <a:prstGeom prst="rect">
            <a:avLst/>
          </a:prstGeom>
          <a:noFill/>
        </p:spPr>
      </p:pic>
    </p:spTree>
  </p:cSld>
  <p:clrMapOvr>
    <a:masterClrMapping/>
  </p:clrMapOvr>
  <p:transition advTm="569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Family Structure Influence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5105400" cy="51054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School age children in </a:t>
            </a:r>
            <a:r>
              <a:rPr lang="en-US" sz="3200" b="1" i="1" dirty="0" smtClean="0"/>
              <a:t>cohabitating </a:t>
            </a:r>
            <a:r>
              <a:rPr lang="en-US" sz="3200" dirty="0" smtClean="0"/>
              <a:t>families tend to have lower cognitive skills, social competence, and academic achievement and later are more likely to use drugs. </a:t>
            </a:r>
            <a:endParaRPr lang="en-US" sz="3200" b="1" i="1" dirty="0"/>
          </a:p>
        </p:txBody>
      </p:sp>
      <p:pic>
        <p:nvPicPr>
          <p:cNvPr id="10242" name="Picture 2" descr="C:\Users\Val Poalillo\AppData\Local\Microsoft\Windows\Temporary Internet Files\Content.IE5\SYSCQOBY\MC900280304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2278" y="2364833"/>
            <a:ext cx="2530444" cy="2996697"/>
          </a:xfrm>
          <a:prstGeom prst="rect">
            <a:avLst/>
          </a:prstGeom>
          <a:noFill/>
        </p:spPr>
      </p:pic>
    </p:spTree>
  </p:cSld>
  <p:clrMapOvr>
    <a:masterClrMapping/>
  </p:clrMapOvr>
  <p:transition advTm="3371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Family Structure Influence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6096000" cy="495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Research suggests that children with </a:t>
            </a:r>
            <a:r>
              <a:rPr lang="en-US" sz="3200" b="1" i="1" dirty="0" smtClean="0"/>
              <a:t>same-sex</a:t>
            </a:r>
            <a:r>
              <a:rPr lang="en-US" sz="3200" dirty="0" smtClean="0"/>
              <a:t> parents are </a:t>
            </a:r>
            <a:r>
              <a:rPr lang="en-US" sz="3200" b="1" dirty="0" smtClean="0"/>
              <a:t>similar </a:t>
            </a:r>
            <a:r>
              <a:rPr lang="en-US" sz="3200" dirty="0" smtClean="0"/>
              <a:t>to other children in their peer relationships, GPA, gender-typed play, behavior problems at school,  self-esteem, depression  and delinquency. </a:t>
            </a:r>
            <a:endParaRPr lang="en-US" sz="3200" dirty="0"/>
          </a:p>
        </p:txBody>
      </p:sp>
      <p:pic>
        <p:nvPicPr>
          <p:cNvPr id="11266" name="Picture 2" descr="C:\Users\Val Poalillo\AppData\Local\Microsoft\Windows\Temporary Internet Files\Content.IE5\SYSCQOBY\MC90039180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819400"/>
            <a:ext cx="2819400" cy="2062142"/>
          </a:xfrm>
          <a:prstGeom prst="rect">
            <a:avLst/>
          </a:prstGeom>
          <a:noFill/>
        </p:spPr>
      </p:pic>
    </p:spTree>
  </p:cSld>
  <p:clrMapOvr>
    <a:masterClrMapping/>
  </p:clrMapOvr>
  <p:transition advTm="33134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Teachers can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7244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Serve as alternate attachment figure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Teach students how to cope with their  negative emotions and stress</a:t>
            </a:r>
          </a:p>
        </p:txBody>
      </p:sp>
      <p:pic>
        <p:nvPicPr>
          <p:cNvPr id="12290" name="Picture 2" descr="C:\Users\Val Poalillo\AppData\Local\Microsoft\Windows\Temporary Internet Files\Content.IE5\LTCFNWX9\MC900287080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0221" y="2403310"/>
            <a:ext cx="2634558" cy="2919743"/>
          </a:xfrm>
          <a:prstGeom prst="rect">
            <a:avLst/>
          </a:prstGeom>
          <a:noFill/>
        </p:spPr>
      </p:pic>
    </p:spTree>
  </p:cSld>
  <p:clrMapOvr>
    <a:masterClrMapping/>
  </p:clrMapOvr>
  <p:transition advTm="525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Teachers can help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Help students develop strong academic skills so that they experience success </a:t>
            </a:r>
          </a:p>
        </p:txBody>
      </p:sp>
      <p:pic>
        <p:nvPicPr>
          <p:cNvPr id="12" name="Picture 4" descr="C:\Users\Val Poalillo\AppData\Local\Microsoft\Windows\Temporary Internet Files\Content.IE5\SYSCQOBY\MC900089004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819400"/>
            <a:ext cx="3738678" cy="1978298"/>
          </a:xfrm>
          <a:prstGeom prst="rect">
            <a:avLst/>
          </a:prstGeom>
          <a:noFill/>
        </p:spPr>
      </p:pic>
    </p:spTree>
  </p:cSld>
  <p:clrMapOvr>
    <a:masterClrMapping/>
  </p:clrMapOvr>
  <p:transition advTm="6256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Teachers can help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200" dirty="0" smtClean="0"/>
              <a:t>Help student replace aggression with prosocial behavior so that their peers will accept them.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4338" name="Picture 2" descr="C:\Users\Val Poalillo\AppData\Local\Microsoft\Windows\Temporary Internet Files\Content.IE5\LTCFNWX9\MC900232446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81200"/>
            <a:ext cx="1929897" cy="1572285"/>
          </a:xfrm>
          <a:prstGeom prst="rect">
            <a:avLst/>
          </a:prstGeom>
          <a:noFill/>
        </p:spPr>
      </p:pic>
      <p:pic>
        <p:nvPicPr>
          <p:cNvPr id="14339" name="Picture 3" descr="C:\Users\Val Poalillo\AppData\Local\Microsoft\Windows\Temporary Internet Files\Content.IE5\KKZI46X9\MC90008905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962400"/>
            <a:ext cx="1972056" cy="2236130"/>
          </a:xfrm>
          <a:prstGeom prst="rect">
            <a:avLst/>
          </a:prstGeom>
          <a:noFill/>
        </p:spPr>
      </p:pic>
    </p:spTree>
  </p:cSld>
  <p:clrMapOvr>
    <a:masterClrMapping/>
  </p:clrMapOvr>
  <p:transition advTm="7691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8839200" cy="2286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b="1" i="1" dirty="0" smtClean="0"/>
              <a:t>School Counselors </a:t>
            </a:r>
            <a:r>
              <a:rPr lang="en-US" sz="3200" dirty="0" smtClean="0"/>
              <a:t>can:</a:t>
            </a:r>
          </a:p>
          <a:p>
            <a:r>
              <a:rPr lang="en-US" sz="3200" dirty="0" smtClean="0"/>
              <a:t>provide school based </a:t>
            </a:r>
            <a:r>
              <a:rPr lang="en-US" sz="3200" i="1" dirty="0" smtClean="0"/>
              <a:t>interventions </a:t>
            </a:r>
          </a:p>
          <a:p>
            <a:r>
              <a:rPr lang="en-US" sz="3200" dirty="0" smtClean="0"/>
              <a:t>improve coping skills</a:t>
            </a:r>
          </a:p>
          <a:p>
            <a:pPr>
              <a:buNone/>
            </a:pPr>
            <a:r>
              <a:rPr lang="en-US" sz="3200" b="1" dirty="0" smtClean="0"/>
              <a:t>Teachers</a:t>
            </a:r>
            <a:r>
              <a:rPr lang="en-US" sz="3200" dirty="0" smtClean="0"/>
              <a:t> can </a:t>
            </a:r>
          </a:p>
          <a:p>
            <a:r>
              <a:rPr lang="en-US" sz="3200" dirty="0" smtClean="0"/>
              <a:t>be helpful in finding resources for their students </a:t>
            </a:r>
            <a:endParaRPr lang="en-US" sz="3200" dirty="0"/>
          </a:p>
        </p:txBody>
      </p:sp>
      <p:pic>
        <p:nvPicPr>
          <p:cNvPr id="1027" name="Picture 3" descr="C:\Users\Val Poalillo\AppData\Local\Microsoft\Windows\Temporary Internet Files\Content.IE5\BN0HGG06\MP90040745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4139981"/>
            <a:ext cx="4191000" cy="2488228"/>
          </a:xfrm>
          <a:prstGeom prst="rect">
            <a:avLst/>
          </a:prstGeom>
          <a:noFill/>
        </p:spPr>
      </p:pic>
    </p:spTree>
  </p:cSld>
  <p:clrMapOvr>
    <a:masterClrMapping/>
  </p:clrMapOvr>
  <p:transition advTm="1049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Family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/>
              <a:t>Refers to the composition of a child’s household</a:t>
            </a:r>
            <a:endParaRPr lang="en-US" sz="4000" b="1" i="1" dirty="0"/>
          </a:p>
        </p:txBody>
      </p:sp>
      <p:pic>
        <p:nvPicPr>
          <p:cNvPr id="2051" name="Picture 3" descr="C:\Users\Val Poalillo\AppData\Local\Microsoft\Windows\Temporary Internet Files\Content.IE5\KKZI46X9\MC90039180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876800"/>
            <a:ext cx="1676400" cy="1679676"/>
          </a:xfrm>
          <a:prstGeom prst="rect">
            <a:avLst/>
          </a:prstGeom>
          <a:noFill/>
        </p:spPr>
      </p:pic>
      <p:pic>
        <p:nvPicPr>
          <p:cNvPr id="2052" name="Picture 4" descr="C:\Users\Val Poalillo\AppData\Local\Microsoft\Windows\Temporary Internet Files\Content.IE5\SYSCQOBY\MP90044849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800600"/>
            <a:ext cx="2743200" cy="1828800"/>
          </a:xfrm>
          <a:prstGeom prst="rect">
            <a:avLst/>
          </a:prstGeom>
          <a:noFill/>
        </p:spPr>
      </p:pic>
      <p:pic>
        <p:nvPicPr>
          <p:cNvPr id="2053" name="Picture 5" descr="C:\Users\Val Poalillo\AppData\Local\Microsoft\Windows\Temporary Internet Files\Content.IE5\LTCFNWX9\MC90043616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895600"/>
            <a:ext cx="1914000" cy="1676400"/>
          </a:xfrm>
          <a:prstGeom prst="rect">
            <a:avLst/>
          </a:prstGeom>
          <a:noFill/>
        </p:spPr>
      </p:pic>
      <p:pic>
        <p:nvPicPr>
          <p:cNvPr id="2054" name="Picture 6" descr="C:\Users\Val Poalillo\AppData\Local\Microsoft\Windows\Temporary Internet Files\Content.IE5\LTCFNWX9\MP900443149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048000"/>
            <a:ext cx="2590800" cy="1704953"/>
          </a:xfrm>
          <a:prstGeom prst="rect">
            <a:avLst/>
          </a:prstGeom>
          <a:noFill/>
        </p:spPr>
      </p:pic>
    </p:spTree>
  </p:cSld>
  <p:clrMapOvr>
    <a:masterClrMapping/>
  </p:clrMapOvr>
  <p:transition advTm="13416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on Family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447800"/>
            <a:ext cx="7086600" cy="4495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/>
              <a:t>How has your family structure influenced your educational experience up to this point?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Have you overcome difficulties and found success? Explain.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Are you struggling to adjust to family structure changes? Describe.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How will these experiences enhance your teaching abilities?</a:t>
            </a:r>
            <a:endParaRPr lang="en-US" b="1" dirty="0"/>
          </a:p>
        </p:txBody>
      </p:sp>
      <p:pic>
        <p:nvPicPr>
          <p:cNvPr id="7" name="Picture 3" descr="C:\Users\Val Poalillo\AppData\Local\Microsoft\Windows\Temporary Internet Files\Content.IE5\SYSCQOBY\MC900238064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3276600"/>
            <a:ext cx="2138771" cy="2065699"/>
          </a:xfrm>
          <a:prstGeom prst="rect">
            <a:avLst/>
          </a:prstGeom>
          <a:noFill/>
        </p:spPr>
      </p:pic>
    </p:spTree>
  </p:cSld>
  <p:clrMapOvr>
    <a:masterClrMapping/>
  </p:clrMapOvr>
  <p:transition advTm="3396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1"/>
                </a:solidFill>
              </a:rPr>
              <a:t>Family Structure</a:t>
            </a:r>
            <a:endParaRPr lang="en-US" sz="5400" dirty="0">
              <a:solidFill>
                <a:schemeClr val="accent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676400"/>
          <a:ext cx="9144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6773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Family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5257800" cy="4953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4700" b="1" i="1" dirty="0" smtClean="0"/>
              <a:t>Nuclear Family:</a:t>
            </a:r>
          </a:p>
          <a:p>
            <a:pPr>
              <a:buNone/>
            </a:pPr>
            <a:endParaRPr lang="en-US" sz="4000" b="1" i="1" dirty="0" smtClean="0"/>
          </a:p>
          <a:p>
            <a:r>
              <a:rPr lang="en-US" sz="4100" dirty="0" smtClean="0"/>
              <a:t>A pair of adults and </a:t>
            </a:r>
          </a:p>
          <a:p>
            <a:pPr>
              <a:lnSpc>
                <a:spcPct val="150000"/>
              </a:lnSpc>
              <a:buNone/>
            </a:pPr>
            <a:r>
              <a:rPr lang="en-US" sz="4100" dirty="0" smtClean="0"/>
              <a:t>their children</a:t>
            </a:r>
          </a:p>
          <a:p>
            <a:pPr>
              <a:lnSpc>
                <a:spcPct val="150000"/>
              </a:lnSpc>
            </a:pPr>
            <a:r>
              <a:rPr lang="en-US" sz="4100" dirty="0" smtClean="0"/>
              <a:t>24% of children live in this type of family with only their biological siblings and parents in a first marriage.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2" descr="C:\Users\Val Poalillo\AppData\Local\Microsoft\Windows\Temporary Internet Files\Content.IE5\LTCFNWX9\MP900426559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7319" y="1600201"/>
            <a:ext cx="2635151" cy="3962400"/>
          </a:xfrm>
          <a:prstGeom prst="rect">
            <a:avLst/>
          </a:prstGeom>
          <a:noFill/>
        </p:spPr>
      </p:pic>
    </p:spTree>
  </p:cSld>
  <p:clrMapOvr>
    <a:masterClrMapping/>
  </p:clrMapOvr>
  <p:transition advTm="1145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Family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828800"/>
            <a:ext cx="4953000" cy="480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5100" b="1" i="1" dirty="0" smtClean="0"/>
              <a:t>Single Parent</a:t>
            </a:r>
            <a:r>
              <a:rPr lang="en-US" sz="4600" b="1" i="1" dirty="0" smtClean="0"/>
              <a:t>:</a:t>
            </a:r>
            <a:endParaRPr lang="en-US" sz="4600" dirty="0" smtClean="0"/>
          </a:p>
          <a:p>
            <a:pPr marL="91440" lvl="1" inden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4600" dirty="0" smtClean="0"/>
              <a:t>Approximately 84% are mothers and 16% are fathers</a:t>
            </a:r>
          </a:p>
          <a:p>
            <a:pPr marL="91440" lvl="1" inden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4600" dirty="0" smtClean="0"/>
              <a:t>45% are currently divorced or separated</a:t>
            </a:r>
          </a:p>
          <a:p>
            <a:pPr marL="91440" lvl="1" inden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4600" dirty="0" smtClean="0"/>
              <a:t>34.2% have never been married</a:t>
            </a:r>
          </a:p>
          <a:p>
            <a:pPr marL="91440" lvl="1" inden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4600" dirty="0" smtClean="0"/>
              <a:t>1.7% were widowed</a:t>
            </a:r>
          </a:p>
          <a:p>
            <a:pPr lvl="1">
              <a:buNone/>
            </a:pPr>
            <a:endParaRPr lang="en-US" sz="3200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7" name="Picture 2" descr="C:\Users\Val Poalillo\AppData\Local\Microsoft\Windows\Temporary Internet Files\Content.IE5\2IJM9YWJ\MP900448511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8845" y="1600200"/>
            <a:ext cx="3017309" cy="4525963"/>
          </a:xfrm>
          <a:prstGeom prst="rect">
            <a:avLst/>
          </a:prstGeom>
          <a:noFill/>
        </p:spPr>
      </p:pic>
    </p:spTree>
  </p:cSld>
  <p:clrMapOvr>
    <a:masterClrMapping/>
  </p:clrMapOvr>
  <p:transition advTm="1404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Family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5105400" cy="50292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14400" b="1" i="1" dirty="0" smtClean="0"/>
              <a:t>Multigenerational:</a:t>
            </a:r>
          </a:p>
          <a:p>
            <a:pPr>
              <a:buNone/>
            </a:pPr>
            <a:endParaRPr lang="en-US" sz="4100" b="1" i="1" dirty="0" smtClean="0"/>
          </a:p>
          <a:p>
            <a:pPr>
              <a:lnSpc>
                <a:spcPct val="170000"/>
              </a:lnSpc>
              <a:buNone/>
            </a:pPr>
            <a:r>
              <a:rPr lang="en-US" sz="12800" dirty="0" smtClean="0"/>
              <a:t>Children who live with a grandparent or other relatives as well as with one or both of their parents. </a:t>
            </a:r>
          </a:p>
          <a:p>
            <a:pPr>
              <a:lnSpc>
                <a:spcPct val="120000"/>
              </a:lnSpc>
              <a:buNone/>
            </a:pPr>
            <a:endParaRPr lang="en-US" sz="11200" b="1" i="1" dirty="0" smtClean="0"/>
          </a:p>
          <a:p>
            <a:pPr algn="ctr">
              <a:buNone/>
            </a:pPr>
            <a:endParaRPr lang="en-US" sz="11200" b="1" i="1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endParaRPr lang="en-US" sz="11200" b="1" i="1" dirty="0" smtClean="0"/>
          </a:p>
          <a:p>
            <a:pPr lvl="1"/>
            <a:endParaRPr lang="en-US" sz="11200" b="1" i="1" dirty="0" smtClean="0"/>
          </a:p>
          <a:p>
            <a:endParaRPr lang="en-US" sz="11200" b="1" i="1" dirty="0" smtClean="0"/>
          </a:p>
          <a:p>
            <a:pPr>
              <a:buNone/>
            </a:pPr>
            <a:r>
              <a:rPr lang="en-US" sz="11200" b="1" i="1" dirty="0" smtClean="0"/>
              <a:t>	</a:t>
            </a:r>
            <a:endParaRPr lang="en-US" sz="11200" b="1" i="1" dirty="0"/>
          </a:p>
        </p:txBody>
      </p:sp>
      <p:pic>
        <p:nvPicPr>
          <p:cNvPr id="4098" name="Picture 2" descr="C:\Users\Val Poalillo\AppData\Local\Microsoft\Windows\Temporary Internet Files\Content.IE5\SYSCQOBY\MP900446489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733800"/>
            <a:ext cx="3637582" cy="274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05400" y="2514600"/>
            <a:ext cx="381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Three Generations </a:t>
            </a:r>
          </a:p>
          <a:p>
            <a:pPr algn="ctr"/>
            <a:r>
              <a:rPr lang="en-US" sz="2800" b="1" dirty="0" smtClean="0"/>
              <a:t>under One Roof</a:t>
            </a:r>
            <a:endParaRPr lang="en-US" sz="2800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Multigenerational </a:t>
            </a:r>
            <a:r>
              <a:rPr lang="en-US" i="1" dirty="0" smtClean="0">
                <a:solidFill>
                  <a:srgbClr val="C00000"/>
                </a:solidFill>
              </a:rPr>
              <a:t>Households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buNone/>
            </a:pPr>
            <a:r>
              <a:rPr lang="en-US" sz="3900" b="1" dirty="0" smtClean="0">
                <a:solidFill>
                  <a:srgbClr val="002060"/>
                </a:solidFill>
              </a:rPr>
              <a:t>This type of family is increasing in numbers. </a:t>
            </a:r>
          </a:p>
          <a:p>
            <a:pPr>
              <a:lnSpc>
                <a:spcPct val="120000"/>
              </a:lnSpc>
              <a:buNone/>
            </a:pPr>
            <a:r>
              <a:rPr lang="en-US" sz="3900" b="1" dirty="0" smtClean="0">
                <a:solidFill>
                  <a:srgbClr val="002060"/>
                </a:solidFill>
              </a:rPr>
              <a:t>Can you think of two reasons why this is happening?</a:t>
            </a:r>
          </a:p>
          <a:p>
            <a:pPr>
              <a:lnSpc>
                <a:spcPct val="170000"/>
              </a:lnSpc>
            </a:pPr>
            <a:r>
              <a:rPr lang="en-US" sz="3200" b="1" i="1" dirty="0" smtClean="0"/>
              <a:t>Brainstorm (Pair-Share) with your neighbor</a:t>
            </a:r>
          </a:p>
          <a:p>
            <a:pPr>
              <a:lnSpc>
                <a:spcPct val="170000"/>
              </a:lnSpc>
            </a:pPr>
            <a:r>
              <a:rPr lang="en-US" sz="3200" b="1" i="1" dirty="0" smtClean="0"/>
              <a:t>Write  down your ideas on the worksheet</a:t>
            </a:r>
          </a:p>
          <a:p>
            <a:pPr>
              <a:lnSpc>
                <a:spcPct val="170000"/>
              </a:lnSpc>
            </a:pPr>
            <a:r>
              <a:rPr lang="en-US" sz="3200" b="1" i="1" dirty="0" smtClean="0"/>
              <a:t>Be prepared to share your ideas with the class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Family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5029200" cy="5105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600" b="1" i="1" dirty="0" smtClean="0"/>
              <a:t>Other types of Family Structure include:</a:t>
            </a:r>
          </a:p>
          <a:p>
            <a:pPr>
              <a:lnSpc>
                <a:spcPct val="150000"/>
              </a:lnSpc>
            </a:pPr>
            <a:r>
              <a:rPr lang="en-US" sz="3500" dirty="0" smtClean="0"/>
              <a:t>Stepparent  families</a:t>
            </a:r>
          </a:p>
          <a:p>
            <a:pPr>
              <a:lnSpc>
                <a:spcPct val="150000"/>
              </a:lnSpc>
            </a:pPr>
            <a:r>
              <a:rPr lang="en-US" sz="3500" dirty="0" smtClean="0"/>
              <a:t>Blended families</a:t>
            </a:r>
          </a:p>
          <a:p>
            <a:pPr>
              <a:lnSpc>
                <a:spcPct val="150000"/>
              </a:lnSpc>
            </a:pPr>
            <a:r>
              <a:rPr lang="en-US" sz="3500" dirty="0" smtClean="0"/>
              <a:t>Adoptive families</a:t>
            </a:r>
          </a:p>
          <a:p>
            <a:pPr>
              <a:lnSpc>
                <a:spcPct val="150000"/>
              </a:lnSpc>
            </a:pPr>
            <a:r>
              <a:rPr lang="en-US" sz="3500" dirty="0" smtClean="0"/>
              <a:t>Same-Sex parent families</a:t>
            </a:r>
          </a:p>
          <a:p>
            <a:pPr>
              <a:lnSpc>
                <a:spcPct val="150000"/>
              </a:lnSpc>
            </a:pPr>
            <a:r>
              <a:rPr lang="en-US" sz="3500" dirty="0" smtClean="0"/>
              <a:t>Foster families</a:t>
            </a:r>
          </a:p>
          <a:p>
            <a:pPr>
              <a:lnSpc>
                <a:spcPct val="150000"/>
              </a:lnSpc>
            </a:pPr>
            <a:r>
              <a:rPr lang="en-US" sz="3500" dirty="0" smtClean="0"/>
              <a:t>Polygamous families</a:t>
            </a:r>
          </a:p>
          <a:p>
            <a:endParaRPr lang="en-US" b="1" i="1" dirty="0"/>
          </a:p>
        </p:txBody>
      </p:sp>
      <p:pic>
        <p:nvPicPr>
          <p:cNvPr id="5122" name="Picture 2" descr="C:\Users\Val Poalillo\AppData\Local\Microsoft\Windows\Temporary Internet Files\Content.IE5\SYSCQOBY\MC900334268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971800"/>
            <a:ext cx="3097153" cy="2997295"/>
          </a:xfrm>
          <a:prstGeom prst="rect">
            <a:avLst/>
          </a:prstGeom>
          <a:noFill/>
        </p:spPr>
      </p:pic>
    </p:spTree>
  </p:cSld>
  <p:clrMapOvr>
    <a:masterClrMapping/>
  </p:clrMapOvr>
  <p:transition advTm="870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Structure Influence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200" dirty="0" smtClean="0"/>
              <a:t>Children in </a:t>
            </a:r>
            <a:r>
              <a:rPr lang="en-US" sz="3200" b="1" dirty="0" smtClean="0"/>
              <a:t>Nuclear Families </a:t>
            </a:r>
            <a:r>
              <a:rPr lang="en-US" sz="3200" dirty="0" smtClean="0"/>
              <a:t>are </a:t>
            </a:r>
            <a:r>
              <a:rPr lang="en-US" sz="3200" i="1" dirty="0" smtClean="0"/>
              <a:t>more likely</a:t>
            </a:r>
            <a:r>
              <a:rPr lang="en-US" sz="3200" dirty="0" smtClean="0"/>
              <a:t> to be well behaved and have health insurance. 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They are </a:t>
            </a:r>
            <a:r>
              <a:rPr lang="en-US" sz="3200" i="1" dirty="0" smtClean="0"/>
              <a:t>less likely </a:t>
            </a:r>
            <a:r>
              <a:rPr lang="en-US" sz="3200" dirty="0" smtClean="0"/>
              <a:t>to have a learning disability or attention deficit hyperactivity disorder. 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8195" name="Picture 3" descr="C:\Users\Val Poalillo\AppData\Local\Microsoft\Windows\Temporary Internet Files\Content.IE5\SYSCQOBY\MC90044119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4689312"/>
            <a:ext cx="2520355" cy="1940087"/>
          </a:xfrm>
          <a:prstGeom prst="rect">
            <a:avLst/>
          </a:prstGeom>
          <a:noFill/>
        </p:spPr>
      </p:pic>
    </p:spTree>
  </p:cSld>
  <p:clrMapOvr>
    <a:masterClrMapping/>
  </p:clrMapOvr>
  <p:transition advTm="18705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/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 cap="rnd" cmpd="sng" algn="ctr">
          <a:solidFill>
            <a:schemeClr val="phClr"/>
          </a:solidFill>
          <a:prstDash val="solid"/>
        </a:ln>
        <a:ln w="12700" cap="rnd" cmpd="sng" algn="ctr">
          <a:solidFill>
            <a:schemeClr val="phClr"/>
          </a:solidFill>
          <a:prstDash val="solid"/>
        </a:ln>
        <a:ln w="2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 rotWithShape="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 rotWithShape="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</Template>
  <TotalTime>418</TotalTime>
  <Words>501</Words>
  <Application>Microsoft Office PowerPoint</Application>
  <PresentationFormat>On-screen Show (4:3)</PresentationFormat>
  <Paragraphs>79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Human</vt:lpstr>
      <vt:lpstr>Family Structure</vt:lpstr>
      <vt:lpstr>Family Structure</vt:lpstr>
      <vt:lpstr>Family Structure</vt:lpstr>
      <vt:lpstr>Family Structure</vt:lpstr>
      <vt:lpstr>Family Structure</vt:lpstr>
      <vt:lpstr>Family Structure</vt:lpstr>
      <vt:lpstr>Multigenerational Households</vt:lpstr>
      <vt:lpstr>Family Structure</vt:lpstr>
      <vt:lpstr>Family Structure Influence</vt:lpstr>
      <vt:lpstr>Family Structure Influence</vt:lpstr>
      <vt:lpstr>Family Structure Influence</vt:lpstr>
      <vt:lpstr>Family Structure Influence</vt:lpstr>
      <vt:lpstr>Family Structure Influence</vt:lpstr>
      <vt:lpstr>Family Structure Influence</vt:lpstr>
      <vt:lpstr>Family Structure Influence</vt:lpstr>
      <vt:lpstr>Teachers can help</vt:lpstr>
      <vt:lpstr>Teachers can help</vt:lpstr>
      <vt:lpstr>Teachers can help</vt:lpstr>
      <vt:lpstr>Interventions</vt:lpstr>
      <vt:lpstr>Reflection on Family Structure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Family Structure</dc:title>
  <dc:creator>Val Poalillo</dc:creator>
  <cp:lastModifiedBy>Eliss Herman</cp:lastModifiedBy>
  <cp:revision>10</cp:revision>
  <dcterms:created xsi:type="dcterms:W3CDTF">2012-02-25T22:26:10Z</dcterms:created>
  <dcterms:modified xsi:type="dcterms:W3CDTF">2014-01-30T00:32:02Z</dcterms:modified>
</cp:coreProperties>
</file>